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5" r:id="rId3"/>
    <p:sldId id="311" r:id="rId4"/>
    <p:sldId id="278" r:id="rId5"/>
    <p:sldId id="365" r:id="rId6"/>
    <p:sldId id="364" r:id="rId7"/>
    <p:sldId id="363" r:id="rId8"/>
    <p:sldId id="366" r:id="rId9"/>
    <p:sldId id="367" r:id="rId10"/>
    <p:sldId id="368" r:id="rId11"/>
    <p:sldId id="369" r:id="rId12"/>
    <p:sldId id="359" r:id="rId13"/>
    <p:sldId id="370" r:id="rId14"/>
    <p:sldId id="29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Lacomba" initials="BL" lastIdx="1" clrIdx="0">
    <p:extLst>
      <p:ext uri="{19B8F6BF-5375-455C-9EA6-DF929625EA0E}">
        <p15:presenceInfo xmlns:p15="http://schemas.microsoft.com/office/powerpoint/2012/main" userId="5ed382b8be9f7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DE0074"/>
    <a:srgbClr val="C70365"/>
    <a:srgbClr val="01346B"/>
    <a:srgbClr val="0092C0"/>
    <a:srgbClr val="0099CB"/>
    <a:srgbClr val="00BEFA"/>
    <a:srgbClr val="00CCFF"/>
    <a:srgbClr val="C2C2C2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94470" autoAdjust="0"/>
  </p:normalViewPr>
  <p:slideViewPr>
    <p:cSldViewPr snapToGrid="0">
      <p:cViewPr varScale="1">
        <p:scale>
          <a:sx n="77" d="100"/>
          <a:sy n="77" d="100"/>
        </p:scale>
        <p:origin x="171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0E8A7-6F87-4D74-AF4A-BCC0E0C386A4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79F29-7266-4580-AB29-16DEA536B8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6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79F29-7266-4580-AB29-16DEA536B88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84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3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24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5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30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26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74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77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15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7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38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5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BEAB-0AAD-40CC-9196-F9A0F0F9504B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9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a.es/media/files/Impreso_PEVAU_2020.pdf" TargetMode="External"/><Relationship Id="rId2" Type="http://schemas.openxmlformats.org/officeDocument/2006/relationships/hyperlink" Target="https://www.uma.es/acceso/info/122158/matriculacion-en-las-prueb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va.uma.es/" TargetMode="External"/><Relationship Id="rId4" Type="http://schemas.openxmlformats.org/officeDocument/2006/relationships/hyperlink" Target="https://www.uma.es/media/files/Pago_telem%C3%A1tico_PEvAU-PA_2020_def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acades@uma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a.es/media/files/Impreso_PEVAU_202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a.es/media/files/Impreso_PEVAU_202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va.uma.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va.uma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fond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1392072"/>
            <a:ext cx="9144000" cy="4073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2978"/>
            <a:ext cx="4078822" cy="220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3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7" y="1592393"/>
            <a:ext cx="8636737" cy="4145416"/>
            <a:chOff x="2146628" y="1463606"/>
            <a:chExt cx="6832271" cy="4145416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463606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4. IMPAGOS.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8" y="2054203"/>
              <a:ext cx="6731011" cy="355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El </a:t>
              </a:r>
              <a:r>
                <a:rPr lang="es-ES" sz="2200" b="1" dirty="0">
                  <a:solidFill>
                    <a:srgbClr val="002060"/>
                  </a:solidFill>
                </a:rPr>
                <a:t>1 de julio</a:t>
              </a:r>
              <a:r>
                <a:rPr lang="es-ES" sz="2200" dirty="0">
                  <a:solidFill>
                    <a:srgbClr val="002060"/>
                  </a:solidFill>
                </a:rPr>
                <a:t>, se detectan y comunican los </a:t>
              </a:r>
              <a:r>
                <a:rPr lang="es-ES" sz="2200" b="1" dirty="0">
                  <a:solidFill>
                    <a:srgbClr val="002060"/>
                  </a:solidFill>
                </a:rPr>
                <a:t>IMPAGOS</a:t>
              </a:r>
              <a:r>
                <a:rPr lang="es-ES" sz="2200" dirty="0">
                  <a:solidFill>
                    <a:srgbClr val="002060"/>
                  </a:solidFill>
                </a:rPr>
                <a:t> mediante correo electrónico a la dirección que figure en el sistema del Servicio de Acceso, que es </a:t>
              </a:r>
              <a:r>
                <a:rPr lang="es-ES" sz="2200" b="1" dirty="0">
                  <a:solidFill>
                    <a:srgbClr val="002060"/>
                  </a:solidFill>
                </a:rPr>
                <a:t>la que haya sido cargada por el centro.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EXCLUSIVAMENTE para las </a:t>
              </a:r>
              <a:r>
                <a:rPr lang="es-ES" sz="2200" b="1" u="sng" dirty="0">
                  <a:solidFill>
                    <a:srgbClr val="002060"/>
                  </a:solidFill>
                </a:rPr>
                <a:t>INCIDENCIAS</a:t>
              </a:r>
              <a:r>
                <a:rPr lang="es-ES" sz="2200" dirty="0">
                  <a:solidFill>
                    <a:srgbClr val="002060"/>
                  </a:solidFill>
                </a:rPr>
                <a:t> detectadas en el plazo oficial, se abre un nuevo y ÚLTIMO plazo para el pago, del </a:t>
              </a:r>
              <a:r>
                <a:rPr lang="es-ES" sz="2200" b="1" dirty="0">
                  <a:solidFill>
                    <a:srgbClr val="002060"/>
                  </a:solidFill>
                </a:rPr>
                <a:t>2 al 5 de julio</a:t>
              </a:r>
              <a:r>
                <a:rPr lang="es-ES" sz="2200" dirty="0">
                  <a:solidFill>
                    <a:srgbClr val="002060"/>
                  </a:solidFill>
                </a:rPr>
                <a:t>, ambos incluidos.</a:t>
              </a:r>
            </a:p>
            <a:p>
              <a:pPr lvl="1" indent="0" algn="just" eaLnBrk="1" hangingPunct="1">
                <a:spcBef>
                  <a:spcPct val="50000"/>
                </a:spcBef>
              </a:pP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8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236501" y="1563518"/>
            <a:ext cx="8556859" cy="4489619"/>
            <a:chOff x="2234733" y="1434731"/>
            <a:chExt cx="6769082" cy="4489619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8381" y="1434731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5. EXENCIONES.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234733" y="1861699"/>
              <a:ext cx="6769082" cy="4062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Los estudiantes con derecho a algún tipo de </a:t>
              </a:r>
              <a:r>
                <a:rPr lang="es-ES_tradnl" sz="2200" b="1" dirty="0">
                  <a:solidFill>
                    <a:srgbClr val="002060"/>
                  </a:solidFill>
                </a:rPr>
                <a:t>EXENCIÓN</a:t>
              </a:r>
              <a:r>
                <a:rPr lang="es-ES_tradnl" sz="2200" dirty="0">
                  <a:solidFill>
                    <a:srgbClr val="002060"/>
                  </a:solidFill>
                </a:rPr>
                <a:t> deberán hacerlo constar en la plataforma, en el lugar que se habilitará para ello, donde introducirán los datos solicitados para su verificación.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En el proceso de gestión del pago el estudiante debe </a:t>
              </a:r>
              <a:r>
                <a:rPr lang="es-ES" sz="2200" b="1" dirty="0">
                  <a:solidFill>
                    <a:srgbClr val="002060"/>
                  </a:solidFill>
                </a:rPr>
                <a:t>adjuntar documento acreditativo escaneado </a:t>
              </a:r>
              <a:r>
                <a:rPr lang="es-ES" sz="2200" dirty="0">
                  <a:solidFill>
                    <a:srgbClr val="002060"/>
                  </a:solidFill>
                </a:rPr>
                <a:t>para </a:t>
              </a:r>
              <a:r>
                <a:rPr lang="es-ES" sz="2200" i="1" dirty="0">
                  <a:solidFill>
                    <a:srgbClr val="DE0074"/>
                  </a:solidFill>
                </a:rPr>
                <a:t>verificación manual </a:t>
              </a:r>
              <a:r>
                <a:rPr lang="es-ES" sz="2200" dirty="0">
                  <a:solidFill>
                    <a:srgbClr val="002060"/>
                  </a:solidFill>
                </a:rPr>
                <a:t>del Servicio de Acceso para aquellos casos en los que no se pueda hacer la comprobación vía servicio web recabando los datos de otras instituciones públicas.</a:t>
              </a: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1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7818" y="1482435"/>
            <a:ext cx="8936182" cy="4488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Normal</a:t>
            </a: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Cada </a:t>
            </a:r>
            <a:r>
              <a:rPr lang="es-ES" sz="2800" dirty="0">
                <a:solidFill>
                  <a:srgbClr val="DE0074"/>
                </a:solidFill>
              </a:rPr>
              <a:t>asignatura</a:t>
            </a:r>
            <a:r>
              <a:rPr lang="es-ES" sz="2800" dirty="0">
                <a:solidFill>
                  <a:srgbClr val="002060"/>
                </a:solidFill>
              </a:rPr>
              <a:t> tiene un precio de </a:t>
            </a:r>
            <a:r>
              <a:rPr lang="es-ES" sz="2800" dirty="0">
                <a:solidFill>
                  <a:srgbClr val="DE0074"/>
                </a:solidFill>
              </a:rPr>
              <a:t>14,70 €</a:t>
            </a:r>
            <a:r>
              <a:rPr lang="es-ES" sz="2800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Familia Numerosa General </a:t>
            </a:r>
            <a:r>
              <a:rPr lang="es-ES" sz="2800" dirty="0">
                <a:solidFill>
                  <a:srgbClr val="002060"/>
                </a:solidFill>
              </a:rPr>
              <a:t>(50% </a:t>
            </a:r>
            <a:r>
              <a:rPr lang="es-ES" sz="2800">
                <a:solidFill>
                  <a:srgbClr val="002060"/>
                </a:solidFill>
              </a:rPr>
              <a:t>del importe)</a:t>
            </a:r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Cada </a:t>
            </a:r>
            <a:r>
              <a:rPr lang="es-ES" sz="2800" dirty="0">
                <a:solidFill>
                  <a:srgbClr val="DE0074"/>
                </a:solidFill>
              </a:rPr>
              <a:t>asignatura</a:t>
            </a:r>
            <a:r>
              <a:rPr lang="es-ES" sz="2800" dirty="0">
                <a:solidFill>
                  <a:srgbClr val="002060"/>
                </a:solidFill>
              </a:rPr>
              <a:t> tiene un precio de </a:t>
            </a:r>
            <a:r>
              <a:rPr lang="es-ES" sz="2800" dirty="0">
                <a:solidFill>
                  <a:srgbClr val="DE0074"/>
                </a:solidFill>
              </a:rPr>
              <a:t>7,35 €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Familia Numerosa Especial</a:t>
            </a:r>
            <a:r>
              <a:rPr lang="es-ES" sz="2800" dirty="0">
                <a:solidFill>
                  <a:srgbClr val="002060"/>
                </a:solidFill>
              </a:rPr>
              <a:t> y solicitantes que acrediten un grado de </a:t>
            </a:r>
            <a:r>
              <a:rPr lang="es-ES" sz="2800" b="1" dirty="0">
                <a:solidFill>
                  <a:srgbClr val="002060"/>
                </a:solidFill>
              </a:rPr>
              <a:t>discapacidad igual o superior al 33%.</a:t>
            </a:r>
          </a:p>
          <a:p>
            <a:pPr algn="just"/>
            <a:r>
              <a:rPr lang="es-ES" sz="2800" dirty="0">
                <a:solidFill>
                  <a:srgbClr val="DE0074"/>
                </a:solidFill>
              </a:rPr>
              <a:t>Gratuita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166023"/>
            <a:ext cx="8184014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PRECIOS PÚBLICOS PARA LA </a:t>
            </a:r>
            <a:b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MATRICULACIÓN EN LAS PRUEBAS</a:t>
            </a:r>
          </a:p>
        </p:txBody>
      </p:sp>
    </p:spTree>
    <p:extLst>
      <p:ext uri="{BB962C8B-B14F-4D97-AF65-F5344CB8AC3E}">
        <p14:creationId xmlns:p14="http://schemas.microsoft.com/office/powerpoint/2010/main" val="292798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712268" y="2300440"/>
            <a:ext cx="7440329" cy="22174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2060"/>
                </a:solidFill>
                <a:hlinkClick r:id="rId2"/>
              </a:rPr>
              <a:t>Matriculación en las pruebas</a:t>
            </a:r>
            <a:r>
              <a:rPr lang="es-ES" sz="28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3"/>
              </a:rPr>
              <a:t>Impreso</a:t>
            </a:r>
            <a:r>
              <a:rPr lang="es-ES_tradnl" sz="28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4"/>
              </a:rPr>
              <a:t>Procedimiento y plazos para el pago telemático.</a:t>
            </a:r>
            <a:endParaRPr lang="es-ES_tradnl" sz="2800" dirty="0">
              <a:solidFill>
                <a:srgbClr val="002060"/>
              </a:solidFill>
            </a:endParaRP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5"/>
              </a:rPr>
              <a:t>Acceso a la plataforma</a:t>
            </a:r>
            <a:endParaRPr lang="es-ES" sz="2800" dirty="0">
              <a:solidFill>
                <a:srgbClr val="002060"/>
              </a:solidFill>
            </a:endParaRP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RESUMEN DEL PROCEDIMIENTO</a:t>
            </a:r>
          </a:p>
        </p:txBody>
      </p:sp>
    </p:spTree>
    <p:extLst>
      <p:ext uri="{BB962C8B-B14F-4D97-AF65-F5344CB8AC3E}">
        <p14:creationId xmlns:p14="http://schemas.microsoft.com/office/powerpoint/2010/main" val="3451260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2541319" y="4527961"/>
            <a:ext cx="6631255" cy="2330040"/>
          </a:xfrm>
          <a:prstGeom prst="rect">
            <a:avLst/>
          </a:prstGeom>
          <a:solidFill>
            <a:srgbClr val="DC0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65785" y="368420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DIRECCIONES DE INTERÉS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44475" y="173748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Servicio de Acceso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085813" y="1710643"/>
            <a:ext cx="407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Oficina de Preinscripción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44475" y="2200768"/>
            <a:ext cx="317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Aulario Rosa de Gálvez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17798" y="2562489"/>
            <a:ext cx="294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Campus de Teatinos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1455614" y="3487352"/>
            <a:ext cx="294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Correo electrónico: 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464609" y="2174394"/>
            <a:ext cx="294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Facultad de Derecho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464610" y="2562193"/>
            <a:ext cx="294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Campus de Teatinos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797300" y="4771199"/>
            <a:ext cx="5375275" cy="2086802"/>
          </a:xfrm>
          <a:prstGeom prst="rect">
            <a:avLst/>
          </a:prstGeom>
          <a:solidFill>
            <a:srgbClr val="129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" y="5278848"/>
            <a:ext cx="4973059" cy="1579153"/>
          </a:xfrm>
          <a:prstGeom prst="rect">
            <a:avLst/>
          </a:prstGeom>
          <a:solidFill>
            <a:srgbClr val="00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4973060" y="5279501"/>
            <a:ext cx="225506" cy="1579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9037121" y="4988365"/>
            <a:ext cx="130629" cy="1869636"/>
          </a:xfrm>
          <a:prstGeom prst="rect">
            <a:avLst/>
          </a:prstGeom>
          <a:solidFill>
            <a:srgbClr val="00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66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409949" y="5814600"/>
            <a:ext cx="563111" cy="1048987"/>
          </a:xfrm>
          <a:prstGeom prst="rect">
            <a:avLst/>
          </a:prstGeom>
          <a:solidFill>
            <a:srgbClr val="DC0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61" y="5395971"/>
            <a:ext cx="2246800" cy="1417002"/>
          </a:xfrm>
          <a:prstGeom prst="rect">
            <a:avLst/>
          </a:prstGeom>
        </p:spPr>
      </p:pic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612870" y="3146410"/>
            <a:ext cx="31713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</a:rPr>
              <a:t>Pruebas-acceso@uma.es</a:t>
            </a:r>
            <a:endParaRPr lang="es-ES" sz="1600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0" y="4667063"/>
            <a:ext cx="2081317" cy="598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 cstate="print"/>
          <a:srcRect t="18355" b="17258"/>
          <a:stretch/>
        </p:blipFill>
        <p:spPr>
          <a:xfrm>
            <a:off x="133769" y="4725641"/>
            <a:ext cx="1809750" cy="515155"/>
          </a:xfrm>
          <a:prstGeom prst="rect">
            <a:avLst/>
          </a:prstGeom>
        </p:spPr>
      </p:pic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778601" y="3595009"/>
            <a:ext cx="238891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  <a:hlinkClick r:id="rId4"/>
              </a:rPr>
              <a:t>diracades@uma.es</a:t>
            </a:r>
            <a:endParaRPr lang="es-ES_tradnl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s-ES_tradnl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</a:rPr>
              <a:t>oae@uma.es</a:t>
            </a:r>
            <a:endParaRPr lang="es-ES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5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  <p:bldP spid="40" grpId="0"/>
      <p:bldP spid="41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54" y="589689"/>
            <a:ext cx="7165692" cy="56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>
        <p:fade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1201004"/>
            <a:ext cx="9144000" cy="48586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497" y="112228"/>
            <a:ext cx="8430501" cy="2796120"/>
          </a:xfrm>
          <a:prstGeom prst="rect">
            <a:avLst/>
          </a:prstGeom>
          <a:solidFill>
            <a:srgbClr val="DE0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PRUEBA DE EVALUACIÓN DE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BACHILLERATO PARA EL ACCESO A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UNIVERSIDAD Y PRUEBAS DE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ADMISIÓN. MATRÍCULA, PLAZOS  Y PAGO. 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Fase ordinaria, julio 2020.</a:t>
            </a:r>
          </a:p>
          <a:p>
            <a:endParaRPr lang="es-E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 descr="O6S2160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54" b="6685"/>
          <a:stretch/>
        </p:blipFill>
        <p:spPr>
          <a:xfrm>
            <a:off x="251486" y="2908348"/>
            <a:ext cx="8682525" cy="2441574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171835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Nota de exención de responsabilidad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informaciones ofrecidas por este medio tienen exclusivamente carácter ilustrativo, y no originarán derechos ni expectativas de derechos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51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34074" y="1457639"/>
            <a:ext cx="8942548" cy="4401205"/>
            <a:chOff x="2153706" y="1328852"/>
            <a:chExt cx="7074190" cy="4401205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328852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Información PREVIA IMPORTANTE.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53706" y="1852072"/>
              <a:ext cx="7074190" cy="38779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Los procedimientos de MATRICULACIÓN y PAGO son </a:t>
              </a:r>
              <a:r>
                <a:rPr lang="es-ES_tradnl" sz="2400" i="1" dirty="0">
                  <a:solidFill>
                    <a:srgbClr val="C70365"/>
                  </a:solidFill>
                </a:rPr>
                <a:t>independientes</a:t>
              </a:r>
              <a:r>
                <a:rPr lang="es-ES_tradnl" sz="2400" dirty="0">
                  <a:solidFill>
                    <a:srgbClr val="C70365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y </a:t>
              </a:r>
              <a:r>
                <a:rPr lang="es-ES_tradnl" sz="2400" i="1" dirty="0">
                  <a:solidFill>
                    <a:srgbClr val="C70365"/>
                  </a:solidFill>
                </a:rPr>
                <a:t>complementarios</a:t>
              </a:r>
              <a:r>
                <a:rPr lang="es-ES_tradnl" sz="2400" dirty="0">
                  <a:solidFill>
                    <a:srgbClr val="002060"/>
                  </a:solidFill>
                </a:rPr>
                <a:t>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La </a:t>
              </a:r>
              <a:r>
                <a:rPr lang="es-ES_tradnl" sz="2400" u="sng" dirty="0">
                  <a:solidFill>
                    <a:srgbClr val="002060"/>
                  </a:solidFill>
                </a:rPr>
                <a:t>MATRÍCULA</a:t>
              </a:r>
              <a:r>
                <a:rPr lang="es-ES_tradnl" sz="2400" dirty="0">
                  <a:solidFill>
                    <a:srgbClr val="002060"/>
                  </a:solidFill>
                </a:rPr>
                <a:t> se realiza por el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Centro</a:t>
              </a:r>
              <a:r>
                <a:rPr lang="es-ES_tradnl" sz="2400" dirty="0">
                  <a:solidFill>
                    <a:srgbClr val="002060"/>
                  </a:solidFill>
                </a:rPr>
                <a:t>, igual que el curso anterior.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El </a:t>
              </a:r>
              <a:r>
                <a:rPr lang="es-ES_tradnl" sz="2400" u="sng" dirty="0">
                  <a:solidFill>
                    <a:srgbClr val="002060"/>
                  </a:solidFill>
                  <a:hlinkClick r:id="rId2"/>
                </a:rPr>
                <a:t>IMPRESO</a:t>
              </a:r>
              <a:r>
                <a:rPr lang="es-ES_tradnl" sz="2400" dirty="0">
                  <a:solidFill>
                    <a:srgbClr val="002060"/>
                  </a:solidFill>
                  <a:hlinkClick r:id="rId2"/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del Servicio de Acceso debe rellenarse de forma </a:t>
              </a:r>
              <a:r>
                <a:rPr lang="es-ES_tradnl" sz="2400" i="1" dirty="0">
                  <a:solidFill>
                    <a:srgbClr val="CC3399"/>
                  </a:solidFill>
                </a:rPr>
                <a:t>obligatoria</a:t>
              </a:r>
              <a:r>
                <a:rPr lang="es-ES_tradnl" sz="2400" dirty="0">
                  <a:solidFill>
                    <a:srgbClr val="CC3399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por TODOS los estudiantes que se presenten a la prueba, que entregarán copia para Acceso en la prueba.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El PAGO se realizará de forma EXCLUSIVAMENTE TELEMÁTICA, con PIN enviado a través de SMS por la UMA.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1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66497" y="1457639"/>
            <a:ext cx="8595366" cy="3991587"/>
            <a:chOff x="2179355" y="1328852"/>
            <a:chExt cx="6799544" cy="3991587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328852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Información PREVIA IMPORTANTE.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79355" y="1996452"/>
              <a:ext cx="6799544" cy="3323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endParaRPr lang="es-ES_tradnl" sz="2400" dirty="0">
                <a:solidFill>
                  <a:srgbClr val="002060"/>
                </a:solidFill>
              </a:endParaRPr>
            </a:p>
            <a:p>
              <a:pPr marL="457200" indent="-457200" algn="just" eaLnBrk="1" hangingPunct="1">
                <a:spcBef>
                  <a:spcPct val="50000"/>
                </a:spcBef>
                <a:buFont typeface="+mj-lt"/>
                <a:buAutoNum type="arabicPeriod" startAt="5"/>
              </a:pPr>
              <a:r>
                <a:rPr lang="es-ES_tradnl" sz="2400" dirty="0">
                  <a:solidFill>
                    <a:srgbClr val="002060"/>
                  </a:solidFill>
                </a:rPr>
                <a:t>Estos procedimientos, </a:t>
              </a:r>
              <a:r>
                <a:rPr lang="es-ES_tradnl" sz="2400" i="1" dirty="0">
                  <a:solidFill>
                    <a:srgbClr val="C70365"/>
                  </a:solidFill>
                </a:rPr>
                <a:t>matrícula y pago </a:t>
              </a:r>
              <a:r>
                <a:rPr lang="es-ES_tradnl" sz="2400" dirty="0">
                  <a:solidFill>
                    <a:srgbClr val="002060"/>
                  </a:solidFill>
                </a:rPr>
                <a:t>de tasas son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obligatorios</a:t>
              </a:r>
              <a:r>
                <a:rPr lang="es-ES_tradnl" sz="2400" dirty="0">
                  <a:solidFill>
                    <a:srgbClr val="002060"/>
                  </a:solidFill>
                </a:rPr>
                <a:t> tanto para los estudiantes que se presenten por primera vez como los que se presentan a subir nota (admisión).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 startAt="5"/>
              </a:pPr>
              <a:r>
                <a:rPr lang="es-ES_tradnl" sz="2400" dirty="0">
                  <a:solidFill>
                    <a:srgbClr val="002060"/>
                  </a:solidFill>
                </a:rPr>
                <a:t>Estos procedimientos, </a:t>
              </a:r>
              <a:r>
                <a:rPr lang="es-ES_tradnl" sz="2400" i="1" dirty="0">
                  <a:solidFill>
                    <a:srgbClr val="C70365"/>
                  </a:solidFill>
                </a:rPr>
                <a:t>matrícula y pago </a:t>
              </a:r>
              <a:r>
                <a:rPr lang="es-ES_tradnl" sz="2400" dirty="0">
                  <a:solidFill>
                    <a:srgbClr val="002060"/>
                  </a:solidFill>
                </a:rPr>
                <a:t>de tasas, deben realizarse tanto en la </a:t>
              </a:r>
              <a:r>
                <a:rPr lang="es-ES_tradnl" sz="2400" i="1" dirty="0">
                  <a:solidFill>
                    <a:srgbClr val="DE0074"/>
                  </a:solidFill>
                </a:rPr>
                <a:t>fase</a:t>
              </a:r>
              <a:r>
                <a:rPr lang="es-ES_tradnl" sz="2400" dirty="0">
                  <a:solidFill>
                    <a:srgbClr val="DE0074"/>
                  </a:solidFill>
                </a:rPr>
                <a:t> </a:t>
              </a:r>
              <a:r>
                <a:rPr lang="es-ES_tradnl" sz="2400" i="1" dirty="0">
                  <a:solidFill>
                    <a:srgbClr val="C70365"/>
                  </a:solidFill>
                </a:rPr>
                <a:t>ordinaria </a:t>
              </a:r>
              <a:r>
                <a:rPr lang="es-ES_tradnl" sz="2400" dirty="0">
                  <a:solidFill>
                    <a:srgbClr val="002060"/>
                  </a:solidFill>
                </a:rPr>
                <a:t>como en la </a:t>
              </a:r>
              <a:r>
                <a:rPr lang="es-ES_tradnl" sz="2400" i="1" dirty="0">
                  <a:solidFill>
                    <a:srgbClr val="C70365"/>
                  </a:solidFill>
                </a:rPr>
                <a:t>extraordinaria (plazos para septiembre, por determinar)</a:t>
              </a:r>
              <a:r>
                <a:rPr lang="es-ES_tradnl" sz="2400" dirty="0">
                  <a:solidFill>
                    <a:srgbClr val="002060"/>
                  </a:solidFill>
                </a:rPr>
                <a:t>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6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98920" y="1467265"/>
            <a:ext cx="8941870" cy="4508869"/>
            <a:chOff x="2205004" y="1338478"/>
            <a:chExt cx="7073653" cy="4508869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1. Carga de datos definitivos por los CENTROS.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205004" y="1784696"/>
              <a:ext cx="7073653" cy="4062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ES_tradnl" sz="2400" b="1" dirty="0"/>
                <a:t>Fecha límite </a:t>
              </a:r>
              <a:r>
                <a:rPr lang="es-ES_tradnl" sz="2400" b="1" u="sng" dirty="0"/>
                <a:t>24 de junio</a:t>
              </a:r>
              <a:r>
                <a:rPr lang="es-ES_tradnl" sz="2400" dirty="0"/>
                <a:t>. </a:t>
              </a:r>
            </a:p>
            <a:p>
              <a:pPr algn="just" eaLnBrk="1" hangingPunct="1">
                <a:spcBef>
                  <a:spcPct val="50000"/>
                </a:spcBef>
              </a:pPr>
              <a:r>
                <a:rPr lang="es-ES_tradnl" sz="2400" dirty="0">
                  <a:solidFill>
                    <a:srgbClr val="002060"/>
                  </a:solidFill>
                </a:rPr>
                <a:t>Los centros deben cargar en SÉNECA los datos relevantes para que el estudiante se presente a la prueba.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Datos académicos necesarios de Bachillerato.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Materias a examinar en la </a:t>
              </a:r>
              <a:r>
                <a:rPr lang="es-ES_tradnl" sz="2400" dirty="0" err="1">
                  <a:solidFill>
                    <a:srgbClr val="002060"/>
                  </a:solidFill>
                </a:rPr>
                <a:t>PEvAU</a:t>
              </a:r>
              <a:r>
                <a:rPr lang="es-ES_tradnl" sz="2400" dirty="0">
                  <a:solidFill>
                    <a:srgbClr val="002060"/>
                  </a:solidFill>
                </a:rPr>
                <a:t>-PA.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Datos personales. Es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IMPRESCINDIBLE</a:t>
              </a:r>
              <a:r>
                <a:rPr lang="es-ES_tradnl" sz="2400" dirty="0">
                  <a:solidFill>
                    <a:srgbClr val="002060"/>
                  </a:solidFill>
                </a:rPr>
                <a:t> que incluyan un </a:t>
              </a:r>
              <a:r>
                <a:rPr lang="es-ES_tradnl" sz="2400" i="1" dirty="0">
                  <a:solidFill>
                    <a:srgbClr val="C70365"/>
                  </a:solidFill>
                </a:rPr>
                <a:t>correo electrónico </a:t>
              </a:r>
              <a:r>
                <a:rPr lang="es-ES_tradnl" sz="2400" dirty="0">
                  <a:solidFill>
                    <a:srgbClr val="002060"/>
                  </a:solidFill>
                </a:rPr>
                <a:t>y el número de teléfono </a:t>
              </a:r>
              <a:r>
                <a:rPr lang="es-ES_tradnl" sz="2400" i="1" dirty="0">
                  <a:solidFill>
                    <a:srgbClr val="C70365"/>
                  </a:solidFill>
                </a:rPr>
                <a:t>MÓVIL</a:t>
              </a:r>
              <a:r>
                <a:rPr lang="es-ES_tradnl" sz="2400" dirty="0">
                  <a:solidFill>
                    <a:srgbClr val="C70365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en el que recibirán el PIN que permitirá efectuar el pago y realizar todas las gestiones relacionadas con la prueba.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36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828172"/>
            <a:chOff x="2146629" y="1338478"/>
            <a:chExt cx="7012739" cy="4828172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2. IMPRESO para el Servicio de Acceso.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1765445"/>
              <a:ext cx="7012739" cy="44012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ES_tradnl" sz="2200" dirty="0">
                  <a:solidFill>
                    <a:srgbClr val="002060"/>
                  </a:solidFill>
                </a:rPr>
                <a:t>Los estudiantes deben cumplimentar el </a:t>
              </a:r>
              <a:r>
                <a:rPr lang="es-ES_tradnl" sz="2200" dirty="0">
                  <a:solidFill>
                    <a:srgbClr val="002060"/>
                  </a:solidFill>
                  <a:hlinkClick r:id="rId2"/>
                </a:rPr>
                <a:t>impreso</a:t>
              </a:r>
              <a:r>
                <a:rPr lang="es-ES_tradnl" sz="2200" dirty="0">
                  <a:solidFill>
                    <a:srgbClr val="002060"/>
                  </a:solidFill>
                </a:rPr>
                <a:t>, siguiendo estas instrucciones: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Deben </a:t>
              </a:r>
              <a:r>
                <a:rPr lang="es-ES_tradnl" sz="2200" u="sng" dirty="0">
                  <a:solidFill>
                    <a:srgbClr val="002060"/>
                  </a:solidFill>
                </a:rPr>
                <a:t>coincidir</a:t>
              </a:r>
              <a:r>
                <a:rPr lang="es-ES_tradnl" sz="2200" dirty="0">
                  <a:solidFill>
                    <a:srgbClr val="002060"/>
                  </a:solidFill>
                </a:rPr>
                <a:t> las los datos personales y las </a:t>
              </a:r>
              <a:r>
                <a:rPr lang="es-ES_tradnl" sz="2200" i="1" dirty="0">
                  <a:solidFill>
                    <a:srgbClr val="C70365"/>
                  </a:solidFill>
                </a:rPr>
                <a:t>materias a examinar </a:t>
              </a:r>
              <a:r>
                <a:rPr lang="es-ES_tradnl" sz="2200" dirty="0">
                  <a:solidFill>
                    <a:srgbClr val="002060"/>
                  </a:solidFill>
                </a:rPr>
                <a:t>en la </a:t>
              </a:r>
              <a:r>
                <a:rPr lang="es-ES_tradnl" sz="2200" dirty="0" err="1">
                  <a:solidFill>
                    <a:srgbClr val="002060"/>
                  </a:solidFill>
                </a:rPr>
                <a:t>PEvAU</a:t>
              </a:r>
              <a:r>
                <a:rPr lang="es-ES_tradnl" sz="2200" dirty="0">
                  <a:solidFill>
                    <a:srgbClr val="002060"/>
                  </a:solidFill>
                </a:rPr>
                <a:t>-PA con las cargadas por el centro.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Deben cumplimentarse todos los campos.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 FIRMARSE por el estudiante que se presenta y debe estar </a:t>
              </a:r>
              <a:r>
                <a:rPr lang="es-ES_tradnl" sz="2200" i="1" dirty="0">
                  <a:solidFill>
                    <a:srgbClr val="C70365"/>
                  </a:solidFill>
                </a:rPr>
                <a:t>sellado</a:t>
              </a:r>
              <a:r>
                <a:rPr lang="es-ES_tradnl" sz="2200" dirty="0">
                  <a:solidFill>
                    <a:srgbClr val="002060"/>
                  </a:solidFill>
                </a:rPr>
                <a:t> por el centro y/o </a:t>
              </a:r>
              <a:r>
                <a:rPr lang="es-ES_tradnl" sz="2200" i="1" dirty="0">
                  <a:solidFill>
                    <a:srgbClr val="C70365"/>
                  </a:solidFill>
                </a:rPr>
                <a:t>firmado</a:t>
              </a:r>
              <a:r>
                <a:rPr lang="es-ES_tradnl" sz="2200" dirty="0">
                  <a:solidFill>
                    <a:srgbClr val="C70365"/>
                  </a:solidFill>
                </a:rPr>
                <a:t> </a:t>
              </a:r>
              <a:r>
                <a:rPr lang="es-ES_tradnl" sz="2200" dirty="0">
                  <a:solidFill>
                    <a:srgbClr val="002060"/>
                  </a:solidFill>
                </a:rPr>
                <a:t>electrónicamente por el directivo responsable.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Se entregará </a:t>
              </a:r>
              <a:r>
                <a:rPr lang="es-ES_tradnl" sz="2200" i="1" dirty="0">
                  <a:solidFill>
                    <a:srgbClr val="C70365"/>
                  </a:solidFill>
                </a:rPr>
                <a:t>la</a:t>
              </a:r>
              <a:r>
                <a:rPr lang="es-ES_tradnl" sz="2200" dirty="0">
                  <a:solidFill>
                    <a:srgbClr val="002060"/>
                  </a:solidFill>
                </a:rPr>
                <a:t> </a:t>
              </a:r>
              <a:r>
                <a:rPr lang="es-ES_tradnl" sz="2200" i="1" dirty="0">
                  <a:solidFill>
                    <a:srgbClr val="C70365"/>
                  </a:solidFill>
                </a:rPr>
                <a:t>copia para el Servicio de Acceso </a:t>
              </a:r>
              <a:r>
                <a:rPr lang="es-ES_tradnl" sz="2200" dirty="0">
                  <a:solidFill>
                    <a:srgbClr val="002060"/>
                  </a:solidFill>
                </a:rPr>
                <a:t>con estas características, en el primer día que el estudiante asista a la prueba.</a:t>
              </a:r>
              <a:endParaRPr lang="es-ES" sz="2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5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247316"/>
            <a:chOff x="2146629" y="1338478"/>
            <a:chExt cx="7012739" cy="4247316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3. Recepción del PIN y plazos de PAGO.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1861698"/>
              <a:ext cx="7012739" cy="372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Durante el </a:t>
              </a:r>
              <a:r>
                <a:rPr lang="es-ES" sz="2200" b="1" dirty="0">
                  <a:solidFill>
                    <a:srgbClr val="002060"/>
                  </a:solidFill>
                </a:rPr>
                <a:t>26 de junio </a:t>
              </a:r>
              <a:r>
                <a:rPr lang="es-ES" sz="2200" dirty="0">
                  <a:solidFill>
                    <a:srgbClr val="002060"/>
                  </a:solidFill>
                </a:rPr>
                <a:t>los estudiantes inscritos por su centro, recibirán un </a:t>
              </a:r>
              <a:r>
                <a:rPr lang="es-ES" sz="2200" b="1" dirty="0">
                  <a:solidFill>
                    <a:srgbClr val="002060"/>
                  </a:solidFill>
                </a:rPr>
                <a:t>SMS con su PIN</a:t>
              </a:r>
              <a:r>
                <a:rPr lang="es-ES" sz="2200" dirty="0">
                  <a:solidFill>
                    <a:srgbClr val="002060"/>
                  </a:solidFill>
                </a:rPr>
                <a:t>, que será válido hasta </a:t>
              </a:r>
              <a:r>
                <a:rPr lang="es-ES" sz="2200" b="1" dirty="0">
                  <a:solidFill>
                    <a:srgbClr val="002060"/>
                  </a:solidFill>
                </a:rPr>
                <a:t>septiembre</a:t>
              </a:r>
              <a:r>
                <a:rPr lang="es-ES" sz="2200" dirty="0">
                  <a:solidFill>
                    <a:srgbClr val="002060"/>
                  </a:solidFill>
                </a:rPr>
                <a:t> para todas las acciones relacionadas con la prueba a realizar en la plataforma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Periodo de </a:t>
              </a:r>
              <a:r>
                <a:rPr lang="es-ES" sz="2200" b="1" dirty="0">
                  <a:solidFill>
                    <a:srgbClr val="002060"/>
                  </a:solidFill>
                </a:rPr>
                <a:t>PAGO TELEMÁTICO </a:t>
              </a:r>
              <a:r>
                <a:rPr lang="es-ES" sz="2200" dirty="0">
                  <a:solidFill>
                    <a:srgbClr val="002060"/>
                  </a:solidFill>
                </a:rPr>
                <a:t>a través de la plataforma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 con el PIN enviado: del </a:t>
              </a:r>
              <a:r>
                <a:rPr lang="es-ES" sz="2200" b="1" dirty="0">
                  <a:solidFill>
                    <a:srgbClr val="002060"/>
                  </a:solidFill>
                </a:rPr>
                <a:t>26 al 30 de junio</a:t>
              </a:r>
              <a:r>
                <a:rPr lang="es-ES" sz="2200" dirty="0">
                  <a:solidFill>
                    <a:srgbClr val="002060"/>
                  </a:solidFill>
                </a:rPr>
                <a:t>, ambos incluidos. El total del IMPORTE será calculado automáticamente de acuerdo al número de materias cargadas por el centro.</a:t>
              </a: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861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270544"/>
            <a:chOff x="2146629" y="1338478"/>
            <a:chExt cx="7012739" cy="4270544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3. Recepción del PIN y plazos de PAGO.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2054203"/>
              <a:ext cx="7012739" cy="355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 startAt="3"/>
              </a:pPr>
              <a:r>
                <a:rPr lang="es-ES" sz="2200" dirty="0">
                  <a:solidFill>
                    <a:srgbClr val="002060"/>
                  </a:solidFill>
                </a:rPr>
                <a:t>Caso de no recibir dicho PIN durante el 26 de junio, deben </a:t>
              </a:r>
              <a:r>
                <a:rPr lang="es-ES" sz="2200" u="sng" dirty="0">
                  <a:solidFill>
                    <a:srgbClr val="002060"/>
                  </a:solidFill>
                </a:rPr>
                <a:t>CONTACTAR CON SU CENTRO </a:t>
              </a:r>
              <a:r>
                <a:rPr lang="es-ES" sz="2200" dirty="0">
                  <a:solidFill>
                    <a:srgbClr val="002060"/>
                  </a:solidFill>
                </a:rPr>
                <a:t>para comprobar los datos que haya introducido, porque serán los CENTROS los que tendrán que corregir el error en la plataforma.</a:t>
              </a:r>
              <a:endParaRPr lang="es-ES_tradnl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 startAt="3"/>
              </a:pPr>
              <a:r>
                <a:rPr lang="es-ES" sz="2200" dirty="0">
                  <a:solidFill>
                    <a:srgbClr val="002060"/>
                  </a:solidFill>
                </a:rPr>
                <a:t>Una vez corregidos los datos por el CENTRO, el estudiante </a:t>
              </a:r>
              <a:r>
                <a:rPr lang="es-ES" sz="2200" b="1" dirty="0">
                  <a:solidFill>
                    <a:srgbClr val="002060"/>
                  </a:solidFill>
                </a:rPr>
                <a:t>deberá SOLICITAR el envío de PIN </a:t>
              </a:r>
              <a:r>
                <a:rPr lang="es-ES" sz="2200" dirty="0">
                  <a:solidFill>
                    <a:srgbClr val="002060"/>
                  </a:solidFill>
                </a:rPr>
                <a:t>en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 y proceder al </a:t>
              </a:r>
              <a:r>
                <a:rPr lang="es-ES" sz="2200" b="1" dirty="0">
                  <a:solidFill>
                    <a:srgbClr val="002060"/>
                  </a:solidFill>
                </a:rPr>
                <a:t>PAGO</a:t>
              </a:r>
              <a:r>
                <a:rPr lang="es-ES" sz="2200" dirty="0">
                  <a:solidFill>
                    <a:srgbClr val="002060"/>
                  </a:solidFill>
                </a:rPr>
                <a:t>.</a:t>
              </a:r>
            </a:p>
            <a:p>
              <a:pPr lvl="1" indent="0" algn="just" eaLnBrk="1" hangingPunct="1">
                <a:spcBef>
                  <a:spcPct val="50000"/>
                </a:spcBef>
              </a:pP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1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937</Words>
  <Application>Microsoft Office PowerPoint</Application>
  <PresentationFormat>Presentación en pantalla 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FECHAS</vt:lpstr>
      <vt:lpstr>FECHAS</vt:lpstr>
      <vt:lpstr>FECHAS</vt:lpstr>
      <vt:lpstr>FECHAS</vt:lpstr>
      <vt:lpstr>FECHAS</vt:lpstr>
      <vt:lpstr>FECHAS</vt:lpstr>
      <vt:lpstr>FECHAS</vt:lpstr>
      <vt:lpstr>FECHAS</vt:lpstr>
      <vt:lpstr>PRECIOS PÚBLICOS PARA LA  MATRICULACIÓN EN LAS PRUEBAS</vt:lpstr>
      <vt:lpstr>RESUMEN DEL PROCEDIMIENTO</vt:lpstr>
      <vt:lpstr>DIRECCIONES DE INTERÉS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Destino Uma</dc:creator>
  <cp:lastModifiedBy>Silvia García Carrera</cp:lastModifiedBy>
  <cp:revision>322</cp:revision>
  <dcterms:created xsi:type="dcterms:W3CDTF">2017-03-14T11:42:35Z</dcterms:created>
  <dcterms:modified xsi:type="dcterms:W3CDTF">2020-06-03T18:54:43Z</dcterms:modified>
</cp:coreProperties>
</file>